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6"/>
    <p:sldMasterId id="2147483658" r:id="rId7"/>
    <p:sldMasterId id="2147483648" r:id="rId8"/>
    <p:sldMasterId id="2147483677" r:id="rId9"/>
    <p:sldMasterId id="2147483712" r:id="rId10"/>
  </p:sldMasterIdLst>
  <p:notesMasterIdLst>
    <p:notesMasterId r:id="rId17"/>
  </p:notesMasterIdLst>
  <p:handoutMasterIdLst>
    <p:handoutMasterId r:id="rId18"/>
  </p:handoutMasterIdLst>
  <p:sldIdLst>
    <p:sldId id="299" r:id="rId11"/>
    <p:sldId id="343" r:id="rId12"/>
    <p:sldId id="344" r:id="rId13"/>
    <p:sldId id="345" r:id="rId14"/>
    <p:sldId id="346" r:id="rId15"/>
    <p:sldId id="34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C067E147-92A3-4025-A692-50947FB67A62}">
          <p14:sldIdLst/>
        </p14:section>
        <p14:section name="COL Covers" id="{C60E72D5-0126-464F-AD1D-90D8AE201072}">
          <p14:sldIdLst>
            <p14:sldId id="299"/>
          </p14:sldIdLst>
        </p14:section>
        <p14:section name="COL: Content" id="{EA5EB87C-BF09-4E71-8317-503F941D8D52}">
          <p14:sldIdLst>
            <p14:sldId id="343"/>
            <p14:sldId id="344"/>
            <p14:sldId id="345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E605F5-24A2-6B8F-229D-2A3E07457F47}" name="Avitabile, Amy      RTX" initials="AAR" userId="S::E21161113@adxuser.com::50035740-67fe-4f30-8d66-cf523957c7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Avitabile" initials="AA" lastIdx="1" clrIdx="0">
    <p:extLst>
      <p:ext uri="{19B8F6BF-5375-455C-9EA6-DF929625EA0E}">
        <p15:presenceInfo xmlns:p15="http://schemas.microsoft.com/office/powerpoint/2012/main" userId="S-1-5-21-1214440339-861567501-682003330-136594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661"/>
    <a:srgbClr val="9ABEAA"/>
    <a:srgbClr val="E6E6E6"/>
    <a:srgbClr val="908CC2"/>
    <a:srgbClr val="D9D9D6"/>
    <a:srgbClr val="B1B3B3"/>
    <a:srgbClr val="DFE0E0"/>
    <a:srgbClr val="F2F2F2"/>
    <a:srgbClr val="BFC1C2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F8BF3E-7C5E-112B-F588-7ACB92525755}" v="2" dt="2025-03-12T17:24:13.309"/>
    <p1510:client id="{E45F279C-BACB-4675-85E2-6726E0D80F91}" v="268" dt="2025-03-12T13:24:40.368"/>
    <p1510:client id="{E9D1057D-7CD3-4F03-868D-27D061688D90}" v="188" dt="2025-03-12T17:21:09.699"/>
  </p1510:revLst>
</p1510:revInfo>
</file>

<file path=ppt/tableStyles.xml><?xml version="1.0" encoding="utf-8"?>
<a:tblStyleLst xmlns:a="http://schemas.openxmlformats.org/drawingml/2006/main" def="{3B4B98B0-60AC-42C2-AFA5-B58CD77FA1E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87" d="100"/>
          <a:sy n="87" d="100"/>
        </p:scale>
        <p:origin x="437" y="62"/>
      </p:cViewPr>
      <p:guideLst>
        <p:guide pos="3840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3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microsoft.com/office/2015/10/relationships/revisionInfo" Target="revisionInfo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tableStyles" Target="tableStyles.xml"/><Relationship Id="rId10" Type="http://schemas.openxmlformats.org/officeDocument/2006/relationships/slideMaster" Target="slideMasters/slideMaster5.xml"/><Relationship Id="rId19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3"/>
          </p:nvPr>
        </p:nvSpPr>
        <p:spPr>
          <a:xfrm>
            <a:off x="3886200" y="0"/>
            <a:ext cx="25146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138C58B0-FFE9-437E-B2CB-216DAFA8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6732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2" pos="288" userDrawn="1">
          <p15:clr>
            <a:srgbClr val="F26B43"/>
          </p15:clr>
        </p15:guide>
        <p15:guide id="3" pos="403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2624" y="692622"/>
            <a:ext cx="5517676" cy="310369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12556"/>
            <a:ext cx="5524500" cy="40942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3886200" y="9183"/>
            <a:ext cx="23241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56AF3A09-0EB5-429E-B7D0-FB28A7726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913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15888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87338" indent="-117475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57200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27063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0425" indent="-17145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32" userDrawn="1">
          <p15:clr>
            <a:srgbClr val="F26B43"/>
          </p15:clr>
        </p15:guide>
        <p15:guide id="2" pos="391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68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79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5923E-B21A-DE12-50A3-9DB5E971B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9C5347-B46C-3748-8F86-4C3035A7D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D1F36B-91FA-9E8F-316D-B974417B47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24A16-0F85-59D2-2051-AF743D00DF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04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C1D94-DBDA-3663-7593-8BA41AB83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5974CF-6884-06B2-EEF9-413948D7E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F0881D-8596-2B96-9C16-0859DE8D8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963AC-0CA6-CF50-F299-288792BB8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16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D1ADB-6738-DCBE-A940-722C46312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3CA38-5BA1-24E4-0956-D7DF1CC7A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A41958-2F93-E256-293B-177751423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6208D-3572-F2F9-EF63-0901DBA68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06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F548F-B4E3-7043-6F0D-5B7385A93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7BAA17-9E84-AA97-B51C-EA047E612C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DE8886-7E09-6A96-4955-8BEED3198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5BD3D-97EF-E43B-7711-4A26B325C2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12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1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CBE0B946-A5C4-9B05-3ADE-B4FE962322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8400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akeaway bar">
            <a:extLst>
              <a:ext uri="{FF2B5EF4-FFF2-40B4-BE49-F238E27FC236}">
                <a16:creationId xmlns:a16="http://schemas.microsoft.com/office/drawing/2014/main" id="{5E9B1FFA-BD88-F9E9-59C9-C7AE0E13A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757467A-1A0B-9CF2-835A-491995583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1522569-AB49-0EC2-F26C-04AB42854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0167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1227C6EA-CADE-4772-BF2C-DF04CBDCF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</p:spPr>
        <p:txBody>
          <a:bodyPr/>
          <a:lstStyle/>
          <a:p>
            <a:r>
              <a:rPr lang="en-US"/>
              <a:t>Title. 32 pt. black. Bold. Sentence case. Two lines max.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79596A4-F56F-4ABC-8E75-4BE60F7ED8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5802" y="1358207"/>
            <a:ext cx="3409912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82A4F2F-B507-4076-99BD-50A0D640D83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72358" y="1358206"/>
            <a:ext cx="3429000" cy="194044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D1CCE81E-2A1A-4C37-8FB9-A87A38D462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8057" y="1358207"/>
            <a:ext cx="3438143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8" name="Body 1">
            <a:extLst>
              <a:ext uri="{FF2B5EF4-FFF2-40B4-BE49-F238E27FC236}">
                <a16:creationId xmlns:a16="http://schemas.microsoft.com/office/drawing/2014/main" id="{06DFA2EB-3972-43A4-8F2F-1FA925C49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888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3B8C43-B217-4065-899D-965ABB835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888" y="3513856"/>
            <a:ext cx="3411017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0241EE5-BE3E-4ACB-AA02-55AD1071C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71270" y="3513856"/>
            <a:ext cx="3449084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C421A00-BD57-46F3-A96E-EBA27534BF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79811" y="3513856"/>
            <a:ext cx="3410355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D8C205A4-A491-3354-D436-AF9BF1F62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81500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3" name="Body 1">
            <a:extLst>
              <a:ext uri="{FF2B5EF4-FFF2-40B4-BE49-F238E27FC236}">
                <a16:creationId xmlns:a16="http://schemas.microsoft.com/office/drawing/2014/main" id="{FB9FA8DA-D277-339F-4985-9623F740A8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5949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F1C626FD-9651-7619-B6B8-C33DB71F60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8EF709-B2B3-FDC4-BEA0-3E79EE4FF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3F038-09D4-E830-DF95-DB9861755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959176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1" cy="6172200"/>
          </a:xfrm>
          <a:solidFill>
            <a:schemeClr val="accent2">
              <a:lumMod val="20000"/>
              <a:lumOff val="80000"/>
            </a:schemeClr>
          </a:solidFill>
        </p:spPr>
        <p:txBody>
          <a:bodyPr tIns="548640"/>
          <a:lstStyle>
            <a:lvl1pPr algn="ctr">
              <a:defRPr b="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4" name="Section title"/>
          <p:cNvSpPr>
            <a:spLocks noGrp="1"/>
          </p:cNvSpPr>
          <p:nvPr>
            <p:ph type="title" hasCustomPrompt="1"/>
          </p:nvPr>
        </p:nvSpPr>
        <p:spPr>
          <a:xfrm>
            <a:off x="694944" y="2057400"/>
            <a:ext cx="8944356" cy="2057400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3233DA6-3194-CB55-7993-3414CBEB3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D7AF16C-A46F-6B86-376F-4753B041C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33852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ction title"/>
          <p:cNvSpPr>
            <a:spLocks noGrp="1"/>
          </p:cNvSpPr>
          <p:nvPr userDrawn="1">
            <p:ph type="title" hasCustomPrompt="1"/>
          </p:nvPr>
        </p:nvSpPr>
        <p:spPr>
          <a:xfrm>
            <a:off x="685800" y="2057399"/>
            <a:ext cx="7139619" cy="276978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15" name="Presenters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0881" y="1451343"/>
            <a:ext cx="7139619" cy="356191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1"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Gray. Sentence case.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658D7A-B710-3A1F-85B6-EA22382CE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V="1">
            <a:off x="7004211" y="1671980"/>
            <a:ext cx="5747158" cy="325328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1878CD8-EB03-3BE4-466C-CAB36D3B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39D1-DD08-2675-1706-F37FB90D4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061451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E8DFD5FC-C8A3-08AE-1F4A-7CC1E2BAE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612EC3B-575F-B503-9FBF-4DDBF99F4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1A92E33-8F3F-CE0C-D8EF-9FB7A62D05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978" y="2288554"/>
            <a:ext cx="10152447" cy="1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31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C72FA151-06B1-BA7C-A477-FB3B40A9F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6879264" y="4860395"/>
            <a:ext cx="1642897" cy="193899"/>
          </a:xfrm>
          <a:noFill/>
        </p:spPr>
        <p:txBody>
          <a:bodyPr wrap="square">
            <a:spAutoFit/>
          </a:bodyPr>
          <a:lstStyle>
            <a:lvl1pPr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6880362" y="3840163"/>
            <a:ext cx="4634981" cy="2492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18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879264" y="2160241"/>
            <a:ext cx="4626935" cy="914096"/>
          </a:xfrm>
          <a:noFill/>
        </p:spPr>
        <p:txBody>
          <a:bodyPr wrap="square" anchor="t" anchorCtr="0">
            <a:spAutoFit/>
          </a:bodyPr>
          <a:lstStyle>
            <a:lvl1pPr defTabSz="914400">
              <a:spcBef>
                <a:spcPct val="0"/>
              </a:spcBef>
              <a:defRPr sz="33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33 pt. black. Bold. Sentence case.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EFD9E-7750-6D4A-1D98-5496B6132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38592A-F13E-81FF-79BE-5F7467D5F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799" y="2105191"/>
            <a:ext cx="5562601" cy="9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4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F4B96747-42DE-57F0-0FB9-E7A2A0150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C62ECF-76DE-3845-37A2-A6FD5498C7B5}"/>
              </a:ext>
            </a:extLst>
          </p:cNvPr>
          <p:cNvGrpSpPr/>
          <p:nvPr userDrawn="1"/>
        </p:nvGrpSpPr>
        <p:grpSpPr>
          <a:xfrm>
            <a:off x="0" y="0"/>
            <a:ext cx="12192000" cy="4000501"/>
            <a:chOff x="0" y="0"/>
            <a:chExt cx="12192000" cy="4000501"/>
          </a:xfrm>
        </p:grpSpPr>
        <p:pic>
          <p:nvPicPr>
            <p:cNvPr id="15" name="Picture 14" descr="A picture containing sky, outdoor&#10;&#10;Description automatically generated">
              <a:extLst>
                <a:ext uri="{FF2B5EF4-FFF2-40B4-BE49-F238E27FC236}">
                  <a16:creationId xmlns:a16="http://schemas.microsoft.com/office/drawing/2014/main" id="{5F38B2FE-D5AD-4032-D2BB-9E454F577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82800" y="663"/>
              <a:ext cx="4026401" cy="3999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FDCAA9-0215-4287-3764-0FCA357150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7" name="Picture 2" descr="Thermal-management-aircraft">
              <a:extLst>
                <a:ext uri="{FF2B5EF4-FFF2-40B4-BE49-F238E27FC236}">
                  <a16:creationId xmlns:a16="http://schemas.microsoft.com/office/drawing/2014/main" id="{8C503F3B-AA68-D98D-7D68-FD7733C97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6" b="5934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Date">
            <a:extLst>
              <a:ext uri="{FF2B5EF4-FFF2-40B4-BE49-F238E27FC236}">
                <a16:creationId xmlns:a16="http://schemas.microsoft.com/office/drawing/2014/main" id="{A7520BD9-F27C-EB53-362B-E29762A25B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Presenters">
            <a:extLst>
              <a:ext uri="{FF2B5EF4-FFF2-40B4-BE49-F238E27FC236}">
                <a16:creationId xmlns:a16="http://schemas.microsoft.com/office/drawing/2014/main" id="{B53E8303-2948-CE7F-FFD7-5F13BB7383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3B8EDCE6-047D-0310-4495-B16000AE8B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B74DD3-7917-FD60-1CEB-BDFB06DC8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06A2509-4735-8D6E-0367-1124FC90CD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82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tt &amp; Whitne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11182626-538B-109F-3E50-F4953F005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B6EDA-04E7-A647-9351-25B11C05C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D780A4-E59C-EC7C-0923-2DF8779BB740}"/>
              </a:ext>
            </a:extLst>
          </p:cNvPr>
          <p:cNvGrpSpPr/>
          <p:nvPr userDrawn="1"/>
        </p:nvGrpSpPr>
        <p:grpSpPr>
          <a:xfrm>
            <a:off x="0" y="0"/>
            <a:ext cx="12192000" cy="4000500"/>
            <a:chOff x="0" y="0"/>
            <a:chExt cx="12192000" cy="40005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51D2E6-8B50-4B28-48B1-E63E5AF8DC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2793" t="2717" r="22165" b="1207"/>
            <a:stretch/>
          </p:blipFill>
          <p:spPr>
            <a:xfrm>
              <a:off x="4082800" y="1"/>
              <a:ext cx="4026401" cy="39998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EDE36E-8FC0-95B4-7C79-F0E71F3D4A2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2210A33-0B32-55FA-74EC-9C35474529E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 l="16439" r="16439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0BF5CD-B8DF-7187-83C6-192C964DD2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ance: RTX 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83E520A4-FAAE-1C23-A63D-FAE04B206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14E4D-FFCC-16F0-1F0B-8A1621EFC611}"/>
              </a:ext>
            </a:extLst>
          </p:cNvPr>
          <p:cNvSpPr txBox="1"/>
          <p:nvPr userDrawn="1"/>
        </p:nvSpPr>
        <p:spPr>
          <a:xfrm>
            <a:off x="662940" y="468598"/>
            <a:ext cx="10896600" cy="4862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spcBef>
                <a:spcPct val="0"/>
              </a:spcBef>
              <a:buNone/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RTX color palette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41BBA-C64A-D926-1311-F092A2C6AC0E}"/>
              </a:ext>
            </a:extLst>
          </p:cNvPr>
          <p:cNvSpPr/>
          <p:nvPr userDrawn="1"/>
        </p:nvSpPr>
        <p:spPr>
          <a:xfrm>
            <a:off x="694270" y="1714500"/>
            <a:ext cx="34051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primary palette</a:t>
            </a:r>
          </a:p>
          <a:p>
            <a:pPr marL="0" lvl="1"/>
            <a:r>
              <a:rPr lang="en-US" sz="1200"/>
              <a:t>Our primary palette consists of black and white.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8EA49-0A02-0ED7-45A0-47A86C772A32}"/>
              </a:ext>
            </a:extLst>
          </p:cNvPr>
          <p:cNvSpPr/>
          <p:nvPr userDrawn="1"/>
        </p:nvSpPr>
        <p:spPr>
          <a:xfrm>
            <a:off x="685800" y="4252665"/>
            <a:ext cx="3754700" cy="12926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baseline="0"/>
              <a:t>PPT tertiary palette</a:t>
            </a:r>
            <a:endParaRPr lang="en-US" sz="1200" b="1"/>
          </a:p>
          <a:p>
            <a:pPr marL="0" lvl="1"/>
            <a:r>
              <a:rPr lang="en-US" sz="1200"/>
              <a:t>Accent colors </a:t>
            </a:r>
            <a:r>
              <a:rPr lang="en-US" sz="1200" b="1"/>
              <a:t>only</a:t>
            </a:r>
            <a:r>
              <a:rPr lang="en-US" sz="1200" baseline="0"/>
              <a:t> </a:t>
            </a:r>
            <a:r>
              <a:rPr lang="en-US" sz="1200"/>
              <a:t>for use in charts and graphs </a:t>
            </a:r>
            <a:br>
              <a:rPr lang="en-US" sz="1200"/>
            </a:br>
            <a:r>
              <a:rPr lang="en-US" sz="1200"/>
              <a:t>with many data points.</a:t>
            </a:r>
          </a:p>
          <a:p>
            <a:pPr marL="0" lvl="1"/>
            <a:endParaRPr lang="en-US" sz="1200"/>
          </a:p>
          <a:p>
            <a:pPr marL="0" lvl="1"/>
            <a:r>
              <a:rPr lang="en-US" sz="1200"/>
              <a:t>These additional</a:t>
            </a:r>
            <a:r>
              <a:rPr lang="en-US" sz="1200" baseline="0"/>
              <a:t> colors should only be used in PowerPoint presentations when needed to clearly communicate a message to your audience. 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5D63D-01CA-B54F-8233-A9EB59996BBD}"/>
              </a:ext>
            </a:extLst>
          </p:cNvPr>
          <p:cNvSpPr txBox="1"/>
          <p:nvPr userDrawn="1"/>
        </p:nvSpPr>
        <p:spPr>
          <a:xfrm>
            <a:off x="4376186" y="1714500"/>
            <a:ext cx="4428378" cy="114114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900" b="1"/>
              <a:t>White</a:t>
            </a:r>
          </a:p>
          <a:p>
            <a:r>
              <a:rPr lang="en-US" sz="900"/>
              <a:t>RGB: 255, 255, 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73916-2A5F-D430-9CFA-FDCB9C43D8E5}"/>
              </a:ext>
            </a:extLst>
          </p:cNvPr>
          <p:cNvSpPr txBox="1"/>
          <p:nvPr userDrawn="1"/>
        </p:nvSpPr>
        <p:spPr>
          <a:xfrm>
            <a:off x="7818008" y="4638088"/>
            <a:ext cx="1600200" cy="230832"/>
          </a:xfrm>
          <a:prstGeom prst="rect">
            <a:avLst/>
          </a:prstGeom>
          <a:solidFill>
            <a:srgbClr val="EFB661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239, 182, 97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5B463-8F9A-BFCE-DCD7-43E205C0A4EC}"/>
              </a:ext>
            </a:extLst>
          </p:cNvPr>
          <p:cNvSpPr txBox="1"/>
          <p:nvPr userDrawn="1"/>
        </p:nvSpPr>
        <p:spPr>
          <a:xfrm>
            <a:off x="4376778" y="4638088"/>
            <a:ext cx="1600200" cy="230832"/>
          </a:xfrm>
          <a:prstGeom prst="rect">
            <a:avLst/>
          </a:prstGeom>
          <a:solidFill>
            <a:srgbClr val="908CC2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144, 140, 194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7A2A9-B6B8-434C-9DCC-B03F85CE6C3B}"/>
              </a:ext>
            </a:extLst>
          </p:cNvPr>
          <p:cNvSpPr txBox="1"/>
          <p:nvPr userDrawn="1"/>
        </p:nvSpPr>
        <p:spPr>
          <a:xfrm>
            <a:off x="6097393" y="4638088"/>
            <a:ext cx="1600200" cy="230832"/>
          </a:xfrm>
          <a:prstGeom prst="rect">
            <a:avLst/>
          </a:prstGeom>
          <a:solidFill>
            <a:srgbClr val="9ABEAA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154, 190, 170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AA454-7A5B-66BC-D4A0-3D71A3A709F0}"/>
              </a:ext>
            </a:extLst>
          </p:cNvPr>
          <p:cNvSpPr/>
          <p:nvPr userDrawn="1"/>
        </p:nvSpPr>
        <p:spPr>
          <a:xfrm>
            <a:off x="685800" y="2975129"/>
            <a:ext cx="299997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secondary palette</a:t>
            </a:r>
          </a:p>
          <a:p>
            <a:pPr marL="0" lvl="1"/>
            <a:r>
              <a:rPr lang="en-US" sz="1200"/>
              <a:t>Our secondary color palette consists of the three grays and red specified. Be sure to use these formulas.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B09C7-834F-394E-A958-DF3E55FCE790}"/>
              </a:ext>
            </a:extLst>
          </p:cNvPr>
          <p:cNvSpPr txBox="1"/>
          <p:nvPr userDrawn="1"/>
        </p:nvSpPr>
        <p:spPr>
          <a:xfrm>
            <a:off x="694270" y="1107061"/>
            <a:ext cx="609713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800"/>
              <a:t>Predominant brand colors to be used for all presentations.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3F8C0-6D6A-5E83-58AF-5504B66B79EE}"/>
              </a:ext>
            </a:extLst>
          </p:cNvPr>
          <p:cNvCxnSpPr/>
          <p:nvPr userDrawn="1"/>
        </p:nvCxnSpPr>
        <p:spPr>
          <a:xfrm>
            <a:off x="694270" y="4023807"/>
            <a:ext cx="108135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29B8-5A4C-3DDE-1DDD-B84B5C085DA9}"/>
              </a:ext>
            </a:extLst>
          </p:cNvPr>
          <p:cNvSpPr txBox="1"/>
          <p:nvPr userDrawn="1"/>
        </p:nvSpPr>
        <p:spPr>
          <a:xfrm>
            <a:off x="7818008" y="2975129"/>
            <a:ext cx="1600200" cy="39528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Cool Gray 10</a:t>
            </a:r>
          </a:p>
          <a:p>
            <a:r>
              <a:rPr lang="en-US" sz="900">
                <a:solidFill>
                  <a:schemeClr val="bg1"/>
                </a:solidFill>
              </a:rPr>
              <a:t>RGB: 99, 102, 106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555A6-97AF-8ED4-EE9E-33F5D49CF7E1}"/>
              </a:ext>
            </a:extLst>
          </p:cNvPr>
          <p:cNvSpPr txBox="1"/>
          <p:nvPr userDrawn="1"/>
        </p:nvSpPr>
        <p:spPr>
          <a:xfrm>
            <a:off x="6097393" y="2975129"/>
            <a:ext cx="1600200" cy="39528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5</a:t>
            </a:r>
          </a:p>
          <a:p>
            <a:r>
              <a:rPr lang="en-US" sz="900">
                <a:solidFill>
                  <a:schemeClr val="tx1"/>
                </a:solidFill>
              </a:rPr>
              <a:t>RGB: 177, 179, 179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986CA-9DEB-DC03-DBF1-6A24D2719E8E}"/>
              </a:ext>
            </a:extLst>
          </p:cNvPr>
          <p:cNvSpPr txBox="1"/>
          <p:nvPr userDrawn="1"/>
        </p:nvSpPr>
        <p:spPr>
          <a:xfrm>
            <a:off x="4376778" y="2975129"/>
            <a:ext cx="1600200" cy="39528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1</a:t>
            </a:r>
          </a:p>
          <a:p>
            <a:r>
              <a:rPr lang="en-US" sz="900">
                <a:solidFill>
                  <a:schemeClr val="tx1"/>
                </a:solidFill>
              </a:rPr>
              <a:t>RGB: 217, 217, 214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FAF87-9756-7369-920A-916A8ABEBE3A}"/>
              </a:ext>
            </a:extLst>
          </p:cNvPr>
          <p:cNvSpPr txBox="1"/>
          <p:nvPr userDrawn="1"/>
        </p:nvSpPr>
        <p:spPr>
          <a:xfrm>
            <a:off x="4376778" y="4252665"/>
            <a:ext cx="1600200" cy="2308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123, 167, 188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A9186-E29F-6230-342E-0C99C8F431C1}"/>
              </a:ext>
            </a:extLst>
          </p:cNvPr>
          <p:cNvSpPr txBox="1"/>
          <p:nvPr userDrawn="1"/>
        </p:nvSpPr>
        <p:spPr>
          <a:xfrm>
            <a:off x="9538623" y="2975129"/>
            <a:ext cx="1600200" cy="39528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Red 186</a:t>
            </a:r>
          </a:p>
          <a:p>
            <a:r>
              <a:rPr lang="en-US" sz="900">
                <a:solidFill>
                  <a:schemeClr val="bg1"/>
                </a:solidFill>
              </a:rPr>
              <a:t>RGB: 206, 17, 38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F9550-0C58-B5DB-AC53-18760A42A073}"/>
              </a:ext>
            </a:extLst>
          </p:cNvPr>
          <p:cNvSpPr txBox="1"/>
          <p:nvPr userDrawn="1"/>
        </p:nvSpPr>
        <p:spPr>
          <a:xfrm>
            <a:off x="6097393" y="4252665"/>
            <a:ext cx="1600200" cy="2308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183, 169, 154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94DDDD-08AF-823A-E89F-47FD078CA228}"/>
              </a:ext>
            </a:extLst>
          </p:cNvPr>
          <p:cNvSpPr txBox="1"/>
          <p:nvPr userDrawn="1"/>
        </p:nvSpPr>
        <p:spPr>
          <a:xfrm>
            <a:off x="8947053" y="1714500"/>
            <a:ext cx="2191770" cy="1141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Black</a:t>
            </a:r>
          </a:p>
          <a:p>
            <a:r>
              <a:rPr lang="en-US" sz="900">
                <a:solidFill>
                  <a:schemeClr val="bg1"/>
                </a:solidFill>
              </a:rPr>
              <a:t>RGB: 0, 0, 0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CA73BA7-4C6B-64D2-F17C-049239956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283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CEB5585-C834-0985-6E75-F76DB3DE9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85924E1-E671-15B7-C729-FB4877870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650797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76000"/>
            <a:ext cx="10829543" cy="4315200"/>
          </a:xfrm>
          <a:noFill/>
        </p:spPr>
        <p:txBody>
          <a:bodyPr/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2675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Takeaway bar">
            <a:extLst>
              <a:ext uri="{FF2B5EF4-FFF2-40B4-BE49-F238E27FC236}">
                <a16:creationId xmlns:a16="http://schemas.microsoft.com/office/drawing/2014/main" id="{8F3A43FB-9FBA-E24C-1C15-E32F1866C8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FA8D734-2FCE-8F54-C61F-7DDD193F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F66BF-F411-021B-DAFB-936A5D5BF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424374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390303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82C03A76-7437-CCE5-AA77-D22BE8AE05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933" y="2247900"/>
            <a:ext cx="3423867" cy="3227867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67AD0891-A881-5DC1-1013-431917331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052439E-9AF4-ACA4-C314-22E8A138F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56923A8-BFAF-09ED-2EE9-F82ED4EB0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883582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4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843D3F67-9015-4550-CB5B-BE56FBCB9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A28FC03-B5C0-FCC1-1C47-833306EE0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47700" y="3811347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47700" y="2743200"/>
            <a:ext cx="10896600" cy="7018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598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98" r:id="rId3"/>
    <p:sldLayoutId id="2147483702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 userDrawn="1">
          <p15:clr>
            <a:srgbClr val="A4A3A4"/>
          </p15:clr>
        </p15:guide>
        <p15:guide id="3" pos="7248" userDrawn="1">
          <p15:clr>
            <a:srgbClr val="A4A3A4"/>
          </p15:clr>
        </p15:guide>
        <p15:guide id="5" pos="1416" userDrawn="1">
          <p15:clr>
            <a:srgbClr val="A4A3A4"/>
          </p15:clr>
        </p15:guide>
        <p15:guide id="6" pos="1608" userDrawn="1">
          <p15:clr>
            <a:srgbClr val="A4A3A4"/>
          </p15:clr>
        </p15:guide>
        <p15:guide id="7" pos="2592" userDrawn="1">
          <p15:clr>
            <a:srgbClr val="A4A3A4"/>
          </p15:clr>
        </p15:guide>
        <p15:guide id="8" pos="2760" userDrawn="1">
          <p15:clr>
            <a:srgbClr val="A4A3A4"/>
          </p15:clr>
        </p15:guide>
        <p15:guide id="9" pos="3744" userDrawn="1">
          <p15:clr>
            <a:srgbClr val="A4A3A4"/>
          </p15:clr>
        </p15:guide>
        <p15:guide id="10" pos="3936" userDrawn="1">
          <p15:clr>
            <a:srgbClr val="A4A3A4"/>
          </p15:clr>
        </p15:guide>
        <p15:guide id="11" pos="4920" userDrawn="1">
          <p15:clr>
            <a:srgbClr val="A4A3A4"/>
          </p15:clr>
        </p15:guide>
        <p15:guide id="12" pos="5088" userDrawn="1">
          <p15:clr>
            <a:srgbClr val="A4A3A4"/>
          </p15:clr>
        </p15:guide>
        <p15:guide id="13" pos="6072" userDrawn="1">
          <p15:clr>
            <a:srgbClr val="A4A3A4"/>
          </p15:clr>
        </p15:guide>
        <p15:guide id="14" pos="6264" userDrawn="1">
          <p15:clr>
            <a:srgbClr val="A4A3A4"/>
          </p15:clr>
        </p15:guide>
        <p15:guide id="15" orient="horz" pos="3888" userDrawn="1">
          <p15:clr>
            <a:srgbClr val="547EBF"/>
          </p15:clr>
        </p15:guide>
        <p15:guide id="16" orient="horz" pos="1296" userDrawn="1">
          <p15:clr>
            <a:srgbClr val="547EBF"/>
          </p15:clr>
        </p15:guide>
        <p15:guide id="17" orient="horz" pos="2616" userDrawn="1">
          <p15:clr>
            <a:srgbClr val="547EBF"/>
          </p15:clr>
        </p15:guide>
        <p15:guide id="18" orient="horz" pos="2976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44C6F71-09E4-25C7-49D5-4D03C17B6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CE0C1A-0107-0A7F-609C-1052CA94831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2" r:id="rId2"/>
    <p:sldLayoutId id="2147483695" r:id="rId3"/>
    <p:sldLayoutId id="2147483669" r:id="rId4"/>
    <p:sldLayoutId id="2147483664" r:id="rId5"/>
    <p:sldLayoutId id="2147483694" r:id="rId6"/>
  </p:sldLayoutIdLst>
  <p:hf sldNum="0" hdr="0" dt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19456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179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8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704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 userDrawn="1">
          <p15:clr>
            <a:srgbClr val="547EBF"/>
          </p15:clr>
        </p15:guide>
        <p15:guide id="3" pos="432" userDrawn="1">
          <p15:clr>
            <a:srgbClr val="547EBF"/>
          </p15:clr>
        </p15:guide>
        <p15:guide id="4" orient="horz" pos="3888" userDrawn="1">
          <p15:clr>
            <a:srgbClr val="547EBF"/>
          </p15:clr>
        </p15:guide>
        <p15:guide id="5" orient="horz" pos="288" userDrawn="1">
          <p15:clr>
            <a:srgbClr val="547EBF"/>
          </p15:clr>
        </p15:guide>
        <p15:guide id="6" pos="1416" userDrawn="1">
          <p15:clr>
            <a:srgbClr val="A4A3A4"/>
          </p15:clr>
        </p15:guide>
        <p15:guide id="7" pos="1608" userDrawn="1">
          <p15:clr>
            <a:srgbClr val="A4A3A4"/>
          </p15:clr>
        </p15:guide>
        <p15:guide id="8" pos="3744" userDrawn="1">
          <p15:clr>
            <a:srgbClr val="A4A3A4"/>
          </p15:clr>
        </p15:guide>
        <p15:guide id="9" pos="3936" userDrawn="1">
          <p15:clr>
            <a:srgbClr val="A4A3A4"/>
          </p15:clr>
        </p15:guide>
        <p15:guide id="10" pos="4920" userDrawn="1">
          <p15:clr>
            <a:srgbClr val="A4A3A4"/>
          </p15:clr>
        </p15:guide>
        <p15:guide id="11" pos="5088" userDrawn="1">
          <p15:clr>
            <a:srgbClr val="A4A3A4"/>
          </p15:clr>
        </p15:guide>
        <p15:guide id="12" pos="6072" userDrawn="1">
          <p15:clr>
            <a:srgbClr val="A4A3A4"/>
          </p15:clr>
        </p15:guide>
        <p15:guide id="13" pos="6264" userDrawn="1">
          <p15:clr>
            <a:srgbClr val="A4A3A4"/>
          </p15:clr>
        </p15:guide>
        <p15:guide id="14" pos="2592" userDrawn="1">
          <p15:clr>
            <a:srgbClr val="A4A3A4"/>
          </p15:clr>
        </p15:guide>
        <p15:guide id="15" pos="2760" userDrawn="1">
          <p15:clr>
            <a:srgbClr val="A4A3A4"/>
          </p15:clr>
        </p15:guide>
        <p15:guide id="16" orient="horz" pos="720" userDrawn="1">
          <p15:clr>
            <a:srgbClr val="547EBF"/>
          </p15:clr>
        </p15:guide>
        <p15:guide id="17" orient="horz" pos="480" userDrawn="1">
          <p15:clr>
            <a:srgbClr val="547EBF"/>
          </p15:clr>
        </p15:guide>
        <p15:guide id="18" orient="horz" pos="984" userDrawn="1">
          <p15:clr>
            <a:srgbClr val="F26B43"/>
          </p15:clr>
        </p15:guide>
        <p15:guide id="19" orient="horz" pos="364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85800" y="3900728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85800" y="1874225"/>
            <a:ext cx="10820400" cy="16619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547A21D-2A8F-FEFE-660B-5ECF70D43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39EFD31-F99D-6DAD-477F-89FB8BD32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25938C5-1370-BE88-33C8-1B7269A32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0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>
          <p15:clr>
            <a:srgbClr val="A4A3A4"/>
          </p15:clr>
        </p15:guide>
        <p15:guide id="3" pos="7248">
          <p15:clr>
            <a:srgbClr val="A4A3A4"/>
          </p15:clr>
        </p15:guide>
        <p15:guide id="5" pos="1416">
          <p15:clr>
            <a:srgbClr val="A4A3A4"/>
          </p15:clr>
        </p15:guide>
        <p15:guide id="6" pos="1608">
          <p15:clr>
            <a:srgbClr val="A4A3A4"/>
          </p15:clr>
        </p15:guide>
        <p15:guide id="7" pos="2592">
          <p15:clr>
            <a:srgbClr val="A4A3A4"/>
          </p15:clr>
        </p15:guide>
        <p15:guide id="8" pos="2760">
          <p15:clr>
            <a:srgbClr val="A4A3A4"/>
          </p15:clr>
        </p15:guide>
        <p15:guide id="9" pos="3744">
          <p15:clr>
            <a:srgbClr val="A4A3A4"/>
          </p15:clr>
        </p15:guide>
        <p15:guide id="10" pos="3936">
          <p15:clr>
            <a:srgbClr val="A4A3A4"/>
          </p15:clr>
        </p15:guide>
        <p15:guide id="11" pos="4920">
          <p15:clr>
            <a:srgbClr val="A4A3A4"/>
          </p15:clr>
        </p15:guide>
        <p15:guide id="12" pos="5088">
          <p15:clr>
            <a:srgbClr val="A4A3A4"/>
          </p15:clr>
        </p15:guide>
        <p15:guide id="13" pos="6072">
          <p15:clr>
            <a:srgbClr val="A4A3A4"/>
          </p15:clr>
        </p15:guide>
        <p15:guide id="14" pos="6264">
          <p15:clr>
            <a:srgbClr val="A4A3A4"/>
          </p15:clr>
        </p15:guide>
        <p15:guide id="15" orient="horz" pos="3888">
          <p15:clr>
            <a:srgbClr val="547EBF"/>
          </p15:clr>
        </p15:guide>
        <p15:guide id="16" orient="horz" pos="1296">
          <p15:clr>
            <a:srgbClr val="547EBF"/>
          </p15:clr>
        </p15:guide>
        <p15:guide id="17" orient="horz" pos="2592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krishnatejaswi2005/Rubik-s-3x3-Cube-Solver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C4AFC-2F4F-6446-FD1E-523B4814A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19850"/>
            <a:ext cx="12192000" cy="103188"/>
          </a:xfrm>
        </p:spPr>
        <p:txBody>
          <a:bodyPr/>
          <a:lstStyle/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FF0F6-9334-0727-35E8-7030F1C2454C}"/>
              </a:ext>
            </a:extLst>
          </p:cNvPr>
          <p:cNvSpPr txBox="1"/>
          <p:nvPr/>
        </p:nvSpPr>
        <p:spPr>
          <a:xfrm>
            <a:off x="6591631" y="4943925"/>
            <a:ext cx="384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Hackathon’25 : Solve Rubik’s Cube</a:t>
            </a:r>
          </a:p>
        </p:txBody>
      </p:sp>
    </p:spTree>
    <p:extLst>
      <p:ext uri="{BB962C8B-B14F-4D97-AF65-F5344CB8AC3E}">
        <p14:creationId xmlns:p14="http://schemas.microsoft.com/office/powerpoint/2010/main" val="1958055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Participants are challenged to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design and implement an algorithm that can solve a standard 3x3 Rubik’s Cube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from any scrambled state. The solution must mimic the real-world logic of solving a cube through a sequence of valid moves.</a:t>
            </a:r>
          </a:p>
          <a:p>
            <a:pPr marL="0" indent="0">
              <a:buNone/>
            </a:pP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What We’re Looking For :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🔍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050" b="1" dirty="0"/>
              <a:t>Problem-Solving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break down the problem?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model the cube’s state and transitions?</a:t>
            </a:r>
          </a:p>
          <a:p>
            <a:pPr>
              <a:buNone/>
            </a:pPr>
            <a:r>
              <a:rPr lang="en-US" sz="1050" b="1" dirty="0"/>
              <a:t>Use of Data Structures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represent the cube internally (e.g., arrays, trees, graphs)?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Use of efficient structures to track states and operations.</a:t>
            </a:r>
          </a:p>
          <a:p>
            <a:pPr>
              <a:buNone/>
            </a:pPr>
            <a:r>
              <a:rPr lang="en-US" sz="1050" b="1" dirty="0"/>
              <a:t>State Prediction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Ability to track and predict cube state after each move.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Design of a move engine to simulate rotations and track permutations.</a:t>
            </a:r>
          </a:p>
          <a:p>
            <a:pPr>
              <a:buNone/>
            </a:pPr>
            <a:r>
              <a:rPr lang="en-US" sz="1050" b="1" dirty="0"/>
              <a:t>Algorithm Efficiency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fast can your solution reach the solved state?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Complexity (time and space) of your algorithm.</a:t>
            </a:r>
          </a:p>
          <a:p>
            <a:pPr>
              <a:buNone/>
            </a:pPr>
            <a:r>
              <a:rPr lang="en-US" sz="1050" b="1" dirty="0"/>
              <a:t>Bonus Evaluation Areas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Creativity in solution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Visual simulation or cube UI (optional but Wow factor).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Scalability for different cube sizes (2x2, 4x4, etc.) : Optional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r>
              <a:rPr lang="en-US" dirty="0"/>
              <a:t>Solve Rubik’s Cube</a:t>
            </a:r>
          </a:p>
        </p:txBody>
      </p:sp>
      <p:sp>
        <p:nvSpPr>
          <p:cNvPr id="451" name="Text Placeholder 450">
            <a:extLst>
              <a:ext uri="{FF2B5EF4-FFF2-40B4-BE49-F238E27FC236}">
                <a16:creationId xmlns:a16="http://schemas.microsoft.com/office/drawing/2014/main" id="{D8BBC8B1-68C8-BB92-1945-D938B05E8E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It’s Not Just a Puzzle - It’s a Test of Mind, Math, and Moves!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2564A-E71D-6AF5-35D0-0F99226F1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44192F-AC12-6360-F4A9-2BDB7242C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664" y="4505041"/>
            <a:ext cx="4007459" cy="132343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horz" lIns="0" tIns="0" rIns="0" bIns="0" rtlCol="0">
            <a:noAutofit/>
          </a:bodyPr>
          <a:lstStyle/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Deliverables: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Working algorithm (code)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Brief walkthrough/presentation of your approach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Output example(s) from your solver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None/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30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B3097-51B8-B16F-4663-6E31F76ED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FEF533A-DB1F-D989-C77A-639A0D934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Problem-Solving Approach</a:t>
            </a:r>
          </a:p>
          <a:p>
            <a:r>
              <a:rPr lang="en-US" sz="1200" b="1" dirty="0"/>
              <a:t>Automated Cube Solving Pipeline</a:t>
            </a:r>
            <a:r>
              <a:rPr lang="en-US" sz="1200" dirty="0"/>
              <a:t> – Accepts any valid Rubik’s Cube scramble and returns a guaranteed solving sequence.</a:t>
            </a:r>
          </a:p>
          <a:p>
            <a:r>
              <a:rPr lang="en-US" sz="1200" b="1" dirty="0"/>
              <a:t>Robust Cube State Recognition</a:t>
            </a:r>
            <a:r>
              <a:rPr lang="en-US" sz="1200" dirty="0"/>
              <a:t> – Infers face identities from sticker colors with fallback to majority color detection for reliability.</a:t>
            </a:r>
          </a:p>
          <a:p>
            <a:r>
              <a:rPr lang="en-US" sz="1200" b="1" dirty="0"/>
              <a:t>Efficient Data Structure Usage</a:t>
            </a:r>
            <a:r>
              <a:rPr lang="en-US" sz="1200" dirty="0"/>
              <a:t> – Cube state stored as a </a:t>
            </a:r>
            <a:r>
              <a:rPr lang="en-US" sz="1200" b="1" dirty="0"/>
              <a:t>2D array of Sticker objects</a:t>
            </a:r>
            <a:r>
              <a:rPr lang="en-US" sz="1200" dirty="0"/>
              <a:t> per face, easily mapped to a 1D 54-character </a:t>
            </a:r>
            <a:r>
              <a:rPr lang="en-US" sz="1200" dirty="0" err="1"/>
              <a:t>facelet</a:t>
            </a:r>
            <a:r>
              <a:rPr lang="en-US" sz="1200" dirty="0"/>
              <a:t> string for solver compatibility.</a:t>
            </a:r>
          </a:p>
          <a:p>
            <a:r>
              <a:rPr lang="en-US" sz="1200" b="1" dirty="0"/>
              <a:t>Two-Phase Solve Logic</a:t>
            </a:r>
            <a:r>
              <a:rPr lang="en-US" sz="1200" dirty="0"/>
              <a:t> – Converts cube state to standardized </a:t>
            </a:r>
            <a:r>
              <a:rPr lang="en-US" sz="1200" dirty="0" err="1"/>
              <a:t>facelet</a:t>
            </a:r>
            <a:r>
              <a:rPr lang="en-US" sz="1200" dirty="0"/>
              <a:t> string, processes it via the Kociemba two-phase algorithm for optimal moves.</a:t>
            </a:r>
          </a:p>
          <a:p>
            <a:r>
              <a:rPr lang="en-US" sz="1200" b="1" dirty="0"/>
              <a:t>Verification Layer</a:t>
            </a:r>
            <a:r>
              <a:rPr lang="en-US" sz="1200" dirty="0"/>
              <a:t> – Applies computed solution to a virtual cube to ensure the final state is solved before returning the result.</a:t>
            </a:r>
          </a:p>
          <a:p>
            <a:r>
              <a:rPr lang="en-US" sz="1200" b="1" dirty="0"/>
              <a:t>Seamless UI Integration</a:t>
            </a:r>
            <a:r>
              <a:rPr lang="en-US" sz="1200" dirty="0"/>
              <a:t> – Backend computation results are rendered in a clean, interactive web interface.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33A43899-F567-D1F3-60A3-3E672C04E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r>
              <a:rPr lang="en-US" dirty="0"/>
              <a:t>Solve Rubik’s Cube</a:t>
            </a:r>
          </a:p>
        </p:txBody>
      </p:sp>
      <p:sp>
        <p:nvSpPr>
          <p:cNvPr id="451" name="Text Placeholder 450">
            <a:extLst>
              <a:ext uri="{FF2B5EF4-FFF2-40B4-BE49-F238E27FC236}">
                <a16:creationId xmlns:a16="http://schemas.microsoft.com/office/drawing/2014/main" id="{CB982F03-D687-4AB8-A31D-3F744C9785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It’s Not Just a Puzzle - It’s a Test of Mind, Math, and Moves!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A7C1F-0135-9161-00C1-97C6A03CE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9171110-13C2-8202-9DC2-EA3D8EE3B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29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40EE4-E7FA-4590-5FA2-8B1C51680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F11DA4F2-5105-7C26-C769-A8697D0868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E080F765-D990-79C9-9AB1-3D7E21796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r>
              <a:rPr lang="en-US" dirty="0"/>
              <a:t>Solve Rubik’s Cube</a:t>
            </a:r>
          </a:p>
        </p:txBody>
      </p:sp>
      <p:sp>
        <p:nvSpPr>
          <p:cNvPr id="451" name="Text Placeholder 450">
            <a:extLst>
              <a:ext uri="{FF2B5EF4-FFF2-40B4-BE49-F238E27FC236}">
                <a16:creationId xmlns:a16="http://schemas.microsoft.com/office/drawing/2014/main" id="{DA941D93-EA2A-4B82-D43A-98BF7B084B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It’s Not Just a Puzzle - It’s a Test of Mind, Math, and Moves!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9414A-0B0F-9C92-A36F-C418D9741E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1125CAA8-D4D7-5C75-93C5-EF18241B9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866ECC18-5BA8-CA7A-31FB-D98713BB2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53" y="813479"/>
            <a:ext cx="5704862" cy="3642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 / Idea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State Encoding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Represent cube state as a 54-character string in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URFDLB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order.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Kociemba’s Two-Phase Algorithm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Phase 1: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Reduce cube to a restricted subgroup (orientation + edge slice solved).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Phase 2: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Solve remaining subgroup to the solved state.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Move Application &amp; Simulation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Use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pycuber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apply scramble and solution sequences virtually.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 Mapping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Return both move list and color-mapped cube state for visual display.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728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A24FB-E263-D767-4112-3D69F70B1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6BA212D1-7430-3F78-C124-FF230EAF5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46DFBDAA-A3A4-41FA-613F-7C496C12C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r>
              <a:rPr lang="en-US" dirty="0"/>
              <a:t>Solve Rubik’s Cube</a:t>
            </a:r>
          </a:p>
        </p:txBody>
      </p:sp>
      <p:sp>
        <p:nvSpPr>
          <p:cNvPr id="451" name="Text Placeholder 450">
            <a:extLst>
              <a:ext uri="{FF2B5EF4-FFF2-40B4-BE49-F238E27FC236}">
                <a16:creationId xmlns:a16="http://schemas.microsoft.com/office/drawing/2014/main" id="{568084A5-4C04-BE10-9F19-81C367A131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It’s Not Just a Puzzle - It’s a Test of Mind, Math, and Moves!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0055FB-5D77-828A-4D30-F9D54F6946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5ED501B1-E45D-5FFE-BB6B-30C32036B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772DBF9B-7E24-7A12-281A-310476CE0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99" y="863018"/>
            <a:ext cx="5704862" cy="3642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Uniqueness of the Idea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End-to-End Web Solution</a:t>
            </a:r>
            <a:r>
              <a:rPr lang="en-US" sz="1200" dirty="0"/>
              <a:t> – Combines professional cube-solving logic with a minimalistic, elegant web UI for real-time visualization.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Dual-Language Tech Stack</a:t>
            </a:r>
            <a:r>
              <a:rPr lang="en-US" sz="1200" dirty="0"/>
              <a:t> – Bridges Python’s algorithmic strengths with React + Bootstrap for a responsive frontend.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User-Friendly Experience</a:t>
            </a:r>
            <a:r>
              <a:rPr lang="en-US" sz="1200" dirty="0"/>
              <a:t> – No cube-solving knowledge needed; instantly get a verified solution and visual confirmation.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Extensible Design</a:t>
            </a:r>
            <a:r>
              <a:rPr lang="en-US" sz="1200" dirty="0"/>
              <a:t> – Architecture allows adding features like step-by-step animation, camera-based cube scanning, and cloud deployment.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Educational Value</a:t>
            </a:r>
            <a:r>
              <a:rPr lang="en-US" sz="1200" dirty="0"/>
              <a:t> – Demonstrates real-world application of algorithms, </a:t>
            </a:r>
            <a:r>
              <a:rPr lang="en-US" sz="1200" b="1" dirty="0"/>
              <a:t>data structures</a:t>
            </a:r>
            <a:r>
              <a:rPr lang="en-US" sz="1200" dirty="0"/>
              <a:t>, and full-stack integration.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786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81657-73AA-88F2-7F96-176618D5B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9D0A3033-EF3F-DF6E-7634-D9B71D646D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E4B796B7-F543-5EE8-C8BB-DFFFBDD72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r>
              <a:rPr lang="en-US" dirty="0"/>
              <a:t>Solve Rubik’s Cube</a:t>
            </a:r>
          </a:p>
        </p:txBody>
      </p:sp>
      <p:sp>
        <p:nvSpPr>
          <p:cNvPr id="451" name="Text Placeholder 450">
            <a:extLst>
              <a:ext uri="{FF2B5EF4-FFF2-40B4-BE49-F238E27FC236}">
                <a16:creationId xmlns:a16="http://schemas.microsoft.com/office/drawing/2014/main" id="{0DC2B0ED-730C-B1F1-4608-1AFE2A9FA6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It’s Not Just a Puzzle - It’s a Test of Mind, Math, and Moves!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5DF62-15F5-D162-1E32-502C1EEA7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71EDE3BA-1754-CE99-4A1F-5720AF28B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E39A3481-84C0-4BBF-1665-47042841E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444" y="831936"/>
            <a:ext cx="5704862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Output: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85057E-6671-35C8-A01A-D63B8FC65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44" y="1556728"/>
            <a:ext cx="5815448" cy="36100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FEC1FC-E405-F5A6-FB1E-A919C86EF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764" y="3780626"/>
            <a:ext cx="4563667" cy="132343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horz" lIns="0" tIns="0" rIns="0" bIns="0" rtlCol="0">
            <a:noAutofit/>
          </a:bodyPr>
          <a:lstStyle/>
          <a:p>
            <a:pPr>
              <a:spcAft>
                <a:spcPts val="600"/>
              </a:spcAft>
              <a:buSzPct val="100000"/>
            </a:pPr>
            <a:r>
              <a:rPr lang="en-US" alt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Code: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None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https://github.com/krishnatejaswi2005/Rubik-s-3x3-Cube-Solver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003435"/>
      </p:ext>
    </p:extLst>
  </p:cSld>
  <p:clrMapOvr>
    <a:masterClrMapping/>
  </p:clrMapOvr>
</p:sld>
</file>

<file path=ppt/theme/theme1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876D645B-8286-462A-9501-A512E30D175A}"/>
    </a:ext>
  </a:extLst>
</a:theme>
</file>

<file path=ppt/theme/theme2.xml><?xml version="1.0" encoding="utf-8"?>
<a:theme xmlns:a="http://schemas.openxmlformats.org/drawingml/2006/main" name="COL Masters: Cov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DD0F330A-81C6-4891-9E95-AB736A597DA6}"/>
    </a:ext>
  </a:extLst>
</a:theme>
</file>

<file path=ppt/theme/theme3.xml><?xml version="1.0" encoding="utf-8"?>
<a:theme xmlns:a="http://schemas.openxmlformats.org/drawingml/2006/main" name="COL Masters: Content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2AD6D657-B874-44EB-9275-7D5EE671E454}"/>
    </a:ext>
  </a:extLst>
</a:theme>
</file>

<file path=ppt/theme/theme4.xml><?xml version="1.0" encoding="utf-8"?>
<a:theme xmlns:a="http://schemas.openxmlformats.org/drawingml/2006/main" name="COL Masters: Section Break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F6C02250-43C6-44E8-A563-5546583ADF4D}"/>
    </a:ext>
  </a:extLst>
</a:theme>
</file>

<file path=ppt/theme/theme5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E02A4A08-61C9-4923-B6A0-6E20925598B3}"/>
    </a:ext>
  </a:extLst>
</a:theme>
</file>

<file path=ppt/theme/theme6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49450BF7B11147AA8C116BA14E6848" ma:contentTypeVersion="3" ma:contentTypeDescription="Create a new document." ma:contentTypeScope="" ma:versionID="2f526d967ba0e1a83719eb98f719f691">
  <xsd:schema xmlns:xsd="http://www.w3.org/2001/XMLSchema" xmlns:xs="http://www.w3.org/2001/XMLSchema" xmlns:p="http://schemas.microsoft.com/office/2006/metadata/properties" xmlns:ns2="1f014d26-b0c9-4719-9c4e-6e631f7a801d" targetNamespace="http://schemas.microsoft.com/office/2006/metadata/properties" ma:root="true" ma:fieldsID="ea5744fd6d356973943a54517c57327b" ns2:_="">
    <xsd:import namespace="1f014d26-b0c9-4719-9c4e-6e631f7a80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VIOL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14d26-b0c9-4719-9c4e-6e631f7a8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VIOLATION" ma:index="10" nillable="true" ma:displayName="VIOLATION" ma:internalName="VIOLAT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+VVNcbnJwMDI0MTU4MjwvVXNlck5hbWU+PERhdGVUaW1lPjIvMTIvMjAyMCAyOjQ5OjE3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bnJwMDI0MTU4MjwvVXNlck5hbWU+PERhdGVUaW1lPjIvMTIvMjAyMCAzOjAzOjA5IFBNPC9EYXRlVGltZT48TGFiZWxTdHJpbmc+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yLzIwMjAgMzoyODo1NyBQTTwvRGF0ZVRpbWU+PExhYmVsU3RyaW5nPk9yaWdpbiBKdXJpc2RpY3Rpb246IFVTICB8IFJheXRoZW9uIFByb3ByaWV0YXJ5IHwgUGVyIEN1cnJlbnQgUmF5dGhlb24gUG9saWN5IChSUC1PR0MtMDM1KSB8IFVTLUlUQVIgQ29udHJvbGx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yLzE0LzIwMjAgNDo0Mjo0NCBQTTwvRGF0ZVRpbWU+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0LzIwMjAgNjoyOTozNC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+VVNcbnJwMDI0MTU4MjwvVXNlck5hbWU+PERhdGVUaW1lPjIvMTgvMjAyMCA0OjU4OjI4IFBNPC9EYXRlVGltZT48TGFiZWxTdHJpbmc+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zLzcvMjAyMCA4OjIzOjM2IFBNPC9EYXRlVGltZT48TGFiZWxTdHJpbmc+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y83LzIwMjAgODoyNDo0OS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+PC9zaXNsPjxVc2VyTmFtZT5VU1wxMTAzMDg1PC9Vc2VyTmFtZT48RGF0ZVRpbWU+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gLz48VXNlck5hbWU+VVNcMTEwMzA4NTwvVXNlck5hbWU+PERhdGVUaW1lPjMvMTMvMjAyMCAxMDowMjo0NCBQTTwvRGF0ZVRpbWU+PExhYmVsU3RyaW5nPlRoaXMgYXJ0aWZhY3QgaGFzIG5vIGNsYXNzaWZpY2F0aW9uLjwvTGFiZWxTdHJpbmc+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L3Npc2w+PFVzZXJOYW1lPlVTXG5ycDAyNDE1ODI8L1VzZXJOYW1lPjxEYXRlVGltZT4zLzIzLzIwMjAgNzo1ODoxOSBQTTwvRGF0ZVRpbWU+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+VVNcbnJwMDI0MTU4MjwvVXNlck5hbWU+PERhdGVUaW1lPjMvMjMvMjAyMCA4OjQ4OjA4IFBNPC9EYXRlVGltZT48TGFiZWxTdHJpbmc+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+My8yMy8yMDIwIDEwOjE1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G5ycDAyNDE1ODI8L1VzZXJOYW1lPjxEYXRlVGltZT40LzIwLzIwMjAgNDoyOToyMyBQTTwvRGF0ZVRpbWU+PExhYmVsU3RyaW5nPk9yaWdpbiBKdXJpc2RpY3Rpb246IFVTIDwvTGFiZWxTdHJpbmc+PC9pdGVtPjxpdGVtPjxzaXNsIHNpc2xWZXJzaW9uPSIwIiBwb2xpY3k9ImNkZTUzYWMxLWJmNWYtNGFhZS05Y2YxLTA3NTA5ZTIzYTRiMCIgb3JpZ2luPSJ1c2VyU2VsZWN0ZWQiIC8+PFVzZXJOYW1lPlVTXDExMDMwODU8L1VzZXJOYW1lPjxEYXRlVGltZT40LzIwLzIwMjAgNjozMjo1MCBQTTwvRGF0ZVRpbWU+PExhYmVsU3RyaW5nPlRoaXMgYXJ0aWZhY3QgaGFzIG5vIGNsYXNzaWZpY2F0aW9uLjwvTGFiZWxTdHJpbmc+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+PC9zaXNsPjxVc2VyTmFtZT5VU1x2YWExMDUwPC9Vc2VyTmFtZT48RGF0ZVRpbWU+MTIvMTYvMjAyMCA1OjIyOjIz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RlY2VjYmQ2LWRhM2ItNDZmZS04ZjAwLWY5ZDlkZWVhMmVlMSIgdmFsdWU9IiIgeG1sbnM9Imh0dHA6Ly93d3cuYm9sZG9uamFtZXMuY29tLzIwMDgvMDEvc2llL2ludGVybmFsL2xhYmVsIiAvPjxlbGVtZW50IHVpZD0iYmJiZjdiZjQtNGY0Zi00MTg5LTljNWUtNjUwMTVkZThhNmFkIiB2YWx1ZT0iIiB4bWxucz0iaHR0cDovL3d3dy5ib2xkb25qYW1lcy5jb20vMjAwOC8wMS9zaWUvaW50ZXJuYWwvbGFiZWwiIC8+PGVsZW1lbnQgdWlkPSJmYjk5MTMwOC1hM2RlLTQwYTgtOTY3Yi0wOTIyMzM0MjQxYmE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dmFhMTA1MDwvVXNlck5hbWU+PERhdGVUaW1lPjEyLzE3LzIwMjAgMTo1NDo0NiBQTTwvRGF0ZVRpbWU+PExhYmVsU3RyaW5nPk9yaWdpbiBKdXJpc2RpY3Rpb246IFVTICB8IFVucmVzdHJpY3RlZCBDb250ZW50IHwgTm8gbWFya2luZyBhcHBsaWVkIGJ5IHRoaXMgdG9vbC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iAvPjxVc2VyTmFtZT5VU1wxMTYxMTEzPC9Vc2VyTmFtZT48RGF0ZVRpbWU+Ni8xLzIwMjMgMjo0OTo1NCBQTTwvRGF0ZVRpbWU+PExhYmVsU3RyaW5nPlRoaXMgYXJ0aWZhY3QgaGFzIG5vIGNsYXNzaWZpY2F0aW9uLjwvTGFiZWxTdHJpbmc+PC9pdGVtPjxpdGVtPjxzaXNsIHNpc2xWZXJzaW9uPSIwIiBwb2xpY3k9ImNkZTUzYWMxLWJmNWYtNGFhZS05Y2YxLTA3NTA5ZTIzYTRiMCIgb3JpZ2luPSJ1c2VyU2VsZWN0ZWQiPjxlbGVtZW50IHVpZD0iZGVjZWNiZDYtZGEzYi00NmZlLThmMDAtZjlkOWRlZWEyZWUxIiB2YWx1ZT0iIiB4bWxucz0iaHR0cDovL3d3dy5ib2xkb25qYW1lcy5jb20vMjAwOC8wMS9zaWUvaW50ZXJuYWwvbGFiZWwiIC8+PGVsZW1lbnQgdWlkPSJhNGE5ZjM4Mi04Y2VjLTQwYmItYTljMy1jMTg3NmRlZDlkZWU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ZDc1OWNkN2EtYjU3Yy00MmU0LTlhNDktOWI4MmEyMzM3NTc5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NjExMTM8L1VzZXJOYW1lPjxEYXRlVGltZT42LzYvMjAyMyA3OjEwOjE1IFBNPC9EYXRlVGltZT48TGFiZWxTdHJpbmc+T3JpZ2luIEp1cmlzZGljdGlvbjogVVMgfCBVbnJlc3RyaWN0ZWQgQ29udGVudCB8IFJheXRoZW9uIFRlY2hub2xvZ2llcyAoQ29ycG9yYXRlIE9ubHkpIHwgTm9uLUV4cG9ydCBDb250cm9sbGVkIFRlY2huaWNhbCBJbmZvcm1hdGlvbiAoRVhJTSBEZXRlcm1pbmVkIE9ubHk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E0YTlmMzgyLThjZWMtNDBiYi1hOWMzLWMxODc2ZGVkOWRlZSIgdmFsdWU9IiIgeG1sbnM9Imh0dHA6Ly93d3cuYm9sZG9uamFtZXMuY29tLzIwMDgvMDEvc2llL2ludGVybmFsL2xhYmVsIiAvPjwvc2lzbD48VXNlck5hbWU+VVNcMTE2MTExMzwvVXNlck5hbWU+PERhdGVUaW1lPjYvNi8yMDIzIDc6MTA6MzIgUE08L0RhdGVUaW1lPjxMYWJlbFN0cmluZz5PcmlnaW4gSnVyaXNkaWN0aW9uOiBVUyB8IENvbXBhbnkgVXNlL0ludGVybmFsIFVzZSBPbmx5IHwgUmF5dGhlb24gVGVjaG5vbG9naWVzIChDb3Jwb3JhdGUgT25se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IC8+PFVzZXJOYW1lPlVTXDExNjExMTM8L1VzZXJOYW1lPjxEYXRlVGltZT42LzYvMjAyMyA4OjE3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DExNjExMTM8L1VzZXJOYW1lPjxEYXRlVGltZT42LzIwLzIwMjMgNDoxNTozOCBQTTwvRGF0ZVRpbWU+PExhYmVsU3RyaW5nPk9yaWdpbiBKdXJpc2RpY3Rpb246IFVT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TI3ZjY3MWYtMDQ1YS00OWQyLWIyMzgtNGYzY2EyZTBiMGJiIiB2YWx1ZT0iIiB4bWxucz0iaHR0cDovL3d3dy5ib2xkb25qYW1lcy5jb20vMjAwOC8wMS9zaWUvaW50ZXJuYWwvbGFiZWwiIC8+PC9zaXNsPjxVc2VyTmFtZT5BRFhVXEUyMTE2MTExMzwvVXNlck5hbWU+PERhdGVUaW1lPjgvMTQvMjAyMyAxOjQ5OjI0IFBNPC9EYXRlVGltZT48TGFiZWxTdHJpbmc+RXhwb3J0IENvbnRyb2wgQ291bnRyeTogVVMgIHwgQ29tcGFueSBVc2UgfCBSYXl0aGVvbiBUZWNobm9sb2dpZXMgfCBPdGhlciBJbmZvcm1hdGlvbiAoTm90IFJlcXVpcmluZyBhbiBFeHBvcnQgQ29udHJvbCBNYXJraW5nKSB8IE5vIHZpc3VhbCBtYXJraW5nIGFwcGxpZWQgYnkgdGhlIHRvb2wgfCBObyBUZWNoIERhdGE8L0xhYmVsU3RyaW5nPjwvaXRlbT48aXRlbT48c2lzbCBzaXNsVmVyc2lvbj0iMCIgcG9saWN5PSJjZGU1M2FjMS1iZjVmLTRhYWUtOWNmMS0wNzUwOWUyM2E0YjAiIG9yaWdpbj0idXNlclNlbGVjdGVkIj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gvMTcvMjAyMyAyOjI0OjQzIFBNPC9EYXRlVGltZT48TGFiZWxTdHJpbmc+RXhwb3J0IENvbnRyb2wgQ291bnRyeTogVVMgIHwgQ29tcGFueSBVc2UvSW50ZXJuYWwgVXNlIE9ubHkgfCBSVFggQ29ycG9yYXRpb24gKENvcnBvcmF0ZSkgfCBPdGhlciBJbmZvcm1hdGlvbiAoTm90IFJlcXVpcmluZyBhbiBFeHBvcnQgQ29udHJvbCBNYXJraW5nKSB8IE5vIHZpc3VhbCBtYXJraW5nIGFwcGxpZWQgYnkgdGhlIHRvb2w8L0xhYmVsU3RyaW5nPjwvaXRlbT48aXRlbT48c2lzbCBzaXNsVmVyc2lvbj0iMCIgcG9saWN5PSJjZGU1M2FjMS1iZjVmLTRhYWUtOWNmMS0wNzUwOWUyM2E0YjAiIG9yaWdpbj0idXNlclNlbGVjdGVkIj48ZWxlbWVudCB1aWQ9ImRlY2VjYmQ2LWRhM2ItNDZmZS04ZjAwLWY5ZDlkZWVhMmVlMSIgdmFsdWU9IiIgeG1sbnM9Imh0dHA6Ly93d3cuYm9sZG9uamFtZXMuY29tLzIwMDgvMDEvc2llL2ludGVybmFsL2xhYmVsIiAvPjxlbGVtZW50IHVpZD0iYmJhOTRjNjUtYWMzZC00ZjM0LWIyZTEtOGRlMTFlZjZmMDFjIiB2YWx1ZT0iIiB4bWxucz0iaHR0cDovL3d3dy5ib2xkb25qYW1lcy5jb20vMjAwOC8wMS9zaWUvaW50ZXJuYWwvbGFiZWwiIC8+PGVsZW1lbnQgdWlkPSJhMDZkYTRkYS1hMjYzLTQxMzYtYjRmZC1mMjhhMTdkMzAxODg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EyLzI4LzIwMjQgMjo0MzowOSBQTTwvRGF0ZVRpbWU+PExhYmVsU3RyaW5nPkV4cG9ydCBDb250cm9sIENvdW50cnk6IFVTICB8IFVucmVzdHJpY3RlZCBDb250ZW50IHwgVXNlIFByZWV4aXN0aW5nIE1hcmtpbmcgKG5vdCBhcHBsaWVkIGJ5IHRoaXMgdG9vbCkgfCBPdGhlciBJbmZvcm1hdGlvbiAoTm90IFJlcXVpcmluZyBhbiBFeHBvcnQgQ29udHJvbCBNYXJraW5nKSB8IE5vIHZpc3VhbCBtYXJraW5nIGFwcGxpZWQgYnkgdGhlIHRvb2w8L0xhYmVsU3RyaW5nPjwvaXRlbT48L2xhYmVsSGlzdG9yeT4=</Value>
</WrappedLabelHistory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>
  <element uid="dececbd6-da3b-46fe-8f00-f9d9deea2ee1" value=""/>
  <element uid="bba94c65-ac3d-4f34-b2e1-8de11ef6f01c" value=""/>
  <element uid="a06da4da-a263-4136-b4fd-f28a17d30188" value=""/>
  <element uid="bc2b7c01-6db1-4e7d-88d1-fc61674f86fd" value=""/>
  <element uid="92e993a3-af32-4afb-aa19-3a49cdb82c7a" value=""/>
</sisl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OLATION xmlns="1f014d26-b0c9-4719-9c4e-6e631f7a801d">FALSE</VIOLATION>
  </documentManagement>
</p:properties>
</file>

<file path=customXml/itemProps1.xml><?xml version="1.0" encoding="utf-8"?>
<ds:datastoreItem xmlns:ds="http://schemas.openxmlformats.org/officeDocument/2006/customXml" ds:itemID="{F768F78F-F636-41F0-9B4F-B3053C21A3B1}">
  <ds:schemaRefs>
    <ds:schemaRef ds:uri="1f014d26-b0c9-4719-9c4e-6e631f7a80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ADD14C4-DDAD-426C-A577-B7F88C24A91D}">
  <ds:schemaRefs>
    <ds:schemaRef ds:uri="http://www.boldonjames.com/2016/02/Classifier/internal/wrappedLabelHistory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F85E5AD-1BCC-408B-B532-7B415316D2C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E9627E5-DB7D-46FA-B88C-40AF094D1F62}">
  <ds:schemaRefs>
    <ds:schemaRef ds:uri="http://www.w3.org/2001/XMLSchema"/>
    <ds:schemaRef ds:uri="http://www.boldonjames.com/2008/01/sie/internal/label"/>
  </ds:schemaRefs>
</ds:datastoreItem>
</file>

<file path=customXml/itemProps5.xml><?xml version="1.0" encoding="utf-8"?>
<ds:datastoreItem xmlns:ds="http://schemas.openxmlformats.org/officeDocument/2006/customXml" ds:itemID="{2AE5F23F-329C-4DBF-9D60-45A5F548688A}">
  <ds:schemaRefs>
    <ds:schemaRef ds:uri="1f014d26-b0c9-4719-9c4e-6e631f7a80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4447dd6a-a4a1-440b-a6a3-9124ef1ee017}" enabled="1" method="Privileged" siteId="{7a18110d-ef9b-4274-acef-e62ab0fe28e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27</TotalTime>
  <Words>797</Words>
  <Application>Microsoft Office PowerPoint</Application>
  <PresentationFormat>Widescreen</PresentationFormat>
  <Paragraphs>75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Arial Unicode MS</vt:lpstr>
      <vt:lpstr>COL: Jurisdiction Slide</vt:lpstr>
      <vt:lpstr>COL Masters: Covers</vt:lpstr>
      <vt:lpstr>COL Masters: Content</vt:lpstr>
      <vt:lpstr>COL Masters: Section Breakers</vt:lpstr>
      <vt:lpstr>COL: Jurisdiction Slide</vt:lpstr>
      <vt:lpstr>PowerPoint Presentation</vt:lpstr>
      <vt:lpstr>Solve Rubik’s Cube</vt:lpstr>
      <vt:lpstr>Solve Rubik’s Cube</vt:lpstr>
      <vt:lpstr>Solve Rubik’s Cube</vt:lpstr>
      <vt:lpstr>Solve Rubik’s Cube</vt:lpstr>
      <vt:lpstr>Solve Rubik’s Cube</vt:lpstr>
    </vt:vector>
  </TitlesOfParts>
  <Company>Collins Aerospace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Murthy, Ramakrishnan (IND)</dc:creator>
  <cp:keywords>https:/corpid.rtx.com</cp:keywords>
  <dc:description>Mar. 2025</dc:description>
  <cp:lastModifiedBy>Krishna Tejaswi</cp:lastModifiedBy>
  <cp:revision>4</cp:revision>
  <dcterms:created xsi:type="dcterms:W3CDTF">2025-07-11T03:39:18Z</dcterms:created>
  <dcterms:modified xsi:type="dcterms:W3CDTF">2025-08-02T22:15:39Z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d11ccf89-9507-4f51-9f46-aad6600adf14</vt:lpwstr>
  </property>
  <property fmtid="{D5CDD505-2E9C-101B-9397-08002B2CF9AE}" pid="3" name="bjSaver">
    <vt:lpwstr>A2AB0OuaTTiL2YVHw3qxYann2Jd9uCN6</vt:lpwstr>
  </property>
  <property fmtid="{D5CDD505-2E9C-101B-9397-08002B2CF9AE}" pid="4" name="bjClsUserRVM">
    <vt:lpwstr>[]</vt:lpwstr>
  </property>
  <property fmtid="{D5CDD505-2E9C-101B-9397-08002B2CF9AE}" pid="5" name="MSIP_Label_4447dd6a-a4a1-440b-a6a3-9124ef1ee017_Enabled">
    <vt:lpwstr>true</vt:lpwstr>
  </property>
  <property fmtid="{D5CDD505-2E9C-101B-9397-08002B2CF9AE}" pid="6" name="MSIP_Label_4447dd6a-a4a1-440b-a6a3-9124ef1ee017_SetDate">
    <vt:lpwstr>2022-12-09T16:32:43Z</vt:lpwstr>
  </property>
  <property fmtid="{D5CDD505-2E9C-101B-9397-08002B2CF9AE}" pid="7" name="MSIP_Label_4447dd6a-a4a1-440b-a6a3-9124ef1ee017_Method">
    <vt:lpwstr>Privileged</vt:lpwstr>
  </property>
  <property fmtid="{D5CDD505-2E9C-101B-9397-08002B2CF9AE}" pid="8" name="MSIP_Label_4447dd6a-a4a1-440b-a6a3-9124ef1ee017_Name">
    <vt:lpwstr>NO TECH DATA</vt:lpwstr>
  </property>
  <property fmtid="{D5CDD505-2E9C-101B-9397-08002B2CF9AE}" pid="9" name="MSIP_Label_4447dd6a-a4a1-440b-a6a3-9124ef1ee017_SiteId">
    <vt:lpwstr>7a18110d-ef9b-4274-acef-e62ab0fe28ed</vt:lpwstr>
  </property>
  <property fmtid="{D5CDD505-2E9C-101B-9397-08002B2CF9AE}" pid="10" name="MSIP_Label_4447dd6a-a4a1-440b-a6a3-9124ef1ee017_ActionId">
    <vt:lpwstr>9a5bf9cd-cf11-4485-9abb-891aabd778e5</vt:lpwstr>
  </property>
  <property fmtid="{D5CDD505-2E9C-101B-9397-08002B2CF9AE}" pid="11" name="MSIP_Label_4447dd6a-a4a1-440b-a6a3-9124ef1ee017_ContentBits">
    <vt:lpwstr>0</vt:lpwstr>
  </property>
  <property fmtid="{D5CDD505-2E9C-101B-9397-08002B2CF9AE}" pid="12" name="ContentTypeId">
    <vt:lpwstr>0x010100FA49450BF7B11147AA8C116BA14E6848</vt:lpwstr>
  </property>
  <property fmtid="{D5CDD505-2E9C-101B-9397-08002B2CF9AE}" pid="13" name="bjLabelHistoryID">
    <vt:lpwstr>{EADD14C4-DDAD-426C-A577-B7F88C24A91D}</vt:lpwstr>
  </property>
  <property fmtid="{D5CDD505-2E9C-101B-9397-08002B2CF9AE}" pid="14" name="bjDocumentSecurityLabel">
    <vt:lpwstr>Export Control Country: US  | Unrestricted Content | Use Preexisting Marking (not applied by this tool) | Other Information (Not Requiring an Export Control Marking) | No visual marking applied by the tool</vt:lpwstr>
  </property>
  <property fmtid="{D5CDD505-2E9C-101B-9397-08002B2CF9AE}" pid="15" name="bjDocumentLabelXML">
    <vt:lpwstr>&lt;?xml version="1.0" encoding="us-ascii"?&gt;&lt;sisl xmlns:xsd="http://www.w3.org/2001/XMLSchema" xmlns:xsi="http://www.w3.org/2001/XMLSchema-instance" sislVersion="0" policy="cde53ac1-bf5f-4aae-9cf1-07509e23a4b0" origin="userSelected" xmlns="http://www.boldonj</vt:lpwstr>
  </property>
  <property fmtid="{D5CDD505-2E9C-101B-9397-08002B2CF9AE}" pid="16" name="bjDocumentLabelXML-0">
    <vt:lpwstr>ames.com/2008/01/sie/internal/label" /&gt;</vt:lpwstr>
  </property>
  <property fmtid="{D5CDD505-2E9C-101B-9397-08002B2CF9AE}" pid="17" name="bjLabelRefreshRequired">
    <vt:lpwstr>FileClassifier</vt:lpwstr>
  </property>
</Properties>
</file>